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87896-4B28-4EA0-9C3D-43C030E307D3}" type="datetimeFigureOut">
              <a:rPr lang="es-ES" smtClean="0"/>
              <a:t>05/05/2014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66F6D-7420-4B3A-87AC-CB2B547B58C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4766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FCC0-170E-4E24-9102-76364E6CCA3C}" type="datetimeFigureOut">
              <a:rPr lang="es-ES" smtClean="0"/>
              <a:t>05/05/2014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3581-0A8A-4346-90D0-0A2474ED57B7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FCC0-170E-4E24-9102-76364E6CCA3C}" type="datetimeFigureOut">
              <a:rPr lang="es-ES" smtClean="0"/>
              <a:t>05/05/2014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3581-0A8A-4346-90D0-0A2474ED57B7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FCC0-170E-4E24-9102-76364E6CCA3C}" type="datetimeFigureOut">
              <a:rPr lang="es-ES" smtClean="0"/>
              <a:t>05/05/2014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3581-0A8A-4346-90D0-0A2474ED57B7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FCC0-170E-4E24-9102-76364E6CCA3C}" type="datetimeFigureOut">
              <a:rPr lang="es-ES" smtClean="0"/>
              <a:t>05/05/2014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3581-0A8A-4346-90D0-0A2474ED57B7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FCC0-170E-4E24-9102-76364E6CCA3C}" type="datetimeFigureOut">
              <a:rPr lang="es-ES" smtClean="0"/>
              <a:t>05/05/2014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3581-0A8A-4346-90D0-0A2474ED57B7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FCC0-170E-4E24-9102-76364E6CCA3C}" type="datetimeFigureOut">
              <a:rPr lang="es-ES" smtClean="0"/>
              <a:t>05/05/2014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3581-0A8A-4346-90D0-0A2474ED57B7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FCC0-170E-4E24-9102-76364E6CCA3C}" type="datetimeFigureOut">
              <a:rPr lang="es-ES" smtClean="0"/>
              <a:t>05/05/2014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3581-0A8A-4346-90D0-0A2474ED57B7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FCC0-170E-4E24-9102-76364E6CCA3C}" type="datetimeFigureOut">
              <a:rPr lang="es-ES" smtClean="0"/>
              <a:t>05/05/2014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3581-0A8A-4346-90D0-0A2474ED57B7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FCC0-170E-4E24-9102-76364E6CCA3C}" type="datetimeFigureOut">
              <a:rPr lang="es-ES" smtClean="0"/>
              <a:t>05/05/2014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3581-0A8A-4346-90D0-0A2474ED57B7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FCC0-170E-4E24-9102-76364E6CCA3C}" type="datetimeFigureOut">
              <a:rPr lang="es-ES" smtClean="0"/>
              <a:t>05/05/2014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3581-0A8A-4346-90D0-0A2474ED57B7}" type="slidenum">
              <a:rPr lang="es-ES" smtClean="0"/>
              <a:t>‹#›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FCC0-170E-4E24-9102-76364E6CCA3C}" type="datetimeFigureOut">
              <a:rPr lang="es-ES" smtClean="0"/>
              <a:t>05/05/2014</a:t>
            </a:fld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423581-0A8A-4346-90D0-0A2474ED57B7}" type="slidenum">
              <a:rPr lang="es-ES" smtClean="0"/>
              <a:t>‹#›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4423581-0A8A-4346-90D0-0A2474ED57B7}" type="slidenum">
              <a:rPr lang="es-ES" smtClean="0"/>
              <a:t>‹#›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70DFCC0-170E-4E24-9102-76364E6CCA3C}" type="datetimeFigureOut">
              <a:rPr lang="es-ES" smtClean="0"/>
              <a:t>05/05/2014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dirty="0" smtClean="0">
                <a:latin typeface="Algerian" pitchFamily="82" charset="0"/>
              </a:rPr>
              <a:t>LES DOUBLES PRONOMS COMPLÉMENTS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490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400" dirty="0" smtClean="0">
                <a:solidFill>
                  <a:srgbClr val="C00000"/>
                </a:solidFill>
                <a:latin typeface="Algerian" pitchFamily="82" charset="0"/>
              </a:rPr>
              <a:t>ATTENTION!! </a:t>
            </a:r>
            <a:r>
              <a:rPr lang="es-ES" sz="4400" dirty="0" err="1" smtClean="0">
                <a:solidFill>
                  <a:srgbClr val="FFC000"/>
                </a:solidFill>
                <a:latin typeface="Algerian" pitchFamily="82" charset="0"/>
              </a:rPr>
              <a:t>Phrases</a:t>
            </a:r>
            <a:r>
              <a:rPr lang="es-ES" sz="4400" dirty="0" smtClean="0">
                <a:solidFill>
                  <a:srgbClr val="FFC000"/>
                </a:solidFill>
                <a:latin typeface="Algerian" pitchFamily="82" charset="0"/>
              </a:rPr>
              <a:t> </a:t>
            </a:r>
            <a:r>
              <a:rPr lang="es-ES" sz="4400" dirty="0" err="1" smtClean="0">
                <a:solidFill>
                  <a:srgbClr val="FFC000"/>
                </a:solidFill>
                <a:latin typeface="Algerian" pitchFamily="82" charset="0"/>
              </a:rPr>
              <a:t>impératives</a:t>
            </a:r>
            <a:endParaRPr lang="es-ES" sz="4400" dirty="0">
              <a:solidFill>
                <a:srgbClr val="FFC000"/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Si le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verbe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est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à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l´</a:t>
            </a:r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impératif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, les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pronoms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se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placent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  <a:latin typeface="Arial Black" pitchFamily="34" charset="0"/>
              </a:rPr>
              <a:t>après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smtClean="0">
                <a:solidFill>
                  <a:srgbClr val="7030A0"/>
                </a:solidFill>
                <a:latin typeface="Arial Black" pitchFamily="34" charset="0"/>
              </a:rPr>
              <a:t>le </a:t>
            </a:r>
            <a:r>
              <a:rPr lang="es-ES" sz="2000" dirty="0" err="1" smtClean="0">
                <a:solidFill>
                  <a:srgbClr val="7030A0"/>
                </a:solidFill>
                <a:latin typeface="Arial Black" pitchFamily="34" charset="0"/>
              </a:rPr>
              <a:t>verbe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</a:p>
          <a:p>
            <a:pPr marL="114300" indent="0">
              <a:buNone/>
            </a:pPr>
            <a:r>
              <a:rPr lang="es-ES" sz="2000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 </a:t>
            </a:r>
            <a:r>
              <a:rPr lang="es-ES" sz="2000" i="1" dirty="0" err="1" smtClean="0">
                <a:solidFill>
                  <a:srgbClr val="7030A0"/>
                </a:solidFill>
                <a:latin typeface="Arial Black" pitchFamily="34" charset="0"/>
              </a:rPr>
              <a:t>Dis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la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vérité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   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à ton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ami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!</a:t>
            </a:r>
          </a:p>
          <a:p>
            <a:pPr marL="114300" indent="0">
              <a:buNone/>
            </a:pPr>
            <a:r>
              <a:rPr lang="es-ES" sz="1100" i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sz="1100" i="1" dirty="0" smtClean="0">
                <a:solidFill>
                  <a:srgbClr val="FF0000"/>
                </a:solidFill>
                <a:latin typeface="Arial Black" pitchFamily="34" charset="0"/>
              </a:rPr>
              <a:t>                     COD		COI</a:t>
            </a:r>
          </a:p>
          <a:p>
            <a:pPr marL="114300" indent="0">
              <a:buNone/>
            </a:pPr>
            <a:r>
              <a:rPr lang="es-ES" sz="2000" i="1" dirty="0" smtClean="0">
                <a:solidFill>
                  <a:srgbClr val="7030A0"/>
                </a:solidFill>
                <a:latin typeface="Arial Black" pitchFamily="34" charset="0"/>
              </a:rPr>
              <a:t>   </a:t>
            </a:r>
            <a:r>
              <a:rPr lang="es-ES" sz="2000" i="1" dirty="0" err="1" smtClean="0">
                <a:solidFill>
                  <a:srgbClr val="7030A0"/>
                </a:solidFill>
                <a:latin typeface="Arial Black" pitchFamily="34" charset="0"/>
              </a:rPr>
              <a:t>Dis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-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la lui</a:t>
            </a:r>
            <a:r>
              <a:rPr lang="es-ES" sz="2000" i="1" dirty="0">
                <a:solidFill>
                  <a:srgbClr val="00B050"/>
                </a:solidFill>
                <a:latin typeface="Arial Black" pitchFamily="34" charset="0"/>
              </a:rPr>
              <a:t>!</a:t>
            </a:r>
            <a:endParaRPr lang="es-ES" sz="2000" i="1" dirty="0" smtClean="0">
              <a:solidFill>
                <a:srgbClr val="00B050"/>
              </a:solidFill>
              <a:latin typeface="Arial Black" pitchFamily="34" charset="0"/>
            </a:endParaRPr>
          </a:p>
          <a:p>
            <a:pPr marL="114300" indent="0">
              <a:buNone/>
            </a:pP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      </a:t>
            </a:r>
            <a:r>
              <a:rPr lang="es-ES" sz="1100" i="1" dirty="0" err="1" smtClean="0">
                <a:solidFill>
                  <a:srgbClr val="7030A0"/>
                </a:solidFill>
                <a:latin typeface="Arial Black" pitchFamily="34" charset="0"/>
              </a:rPr>
              <a:t>verbe</a:t>
            </a:r>
            <a:endParaRPr lang="es-ES" sz="1100" i="1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Si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l´</a:t>
            </a:r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impératif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est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smtClean="0">
                <a:solidFill>
                  <a:srgbClr val="FFC000"/>
                </a:solidFill>
                <a:latin typeface="Arial Black" pitchFamily="34" charset="0"/>
              </a:rPr>
              <a:t>à la forme </a:t>
            </a:r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négative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, la place et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l´ordre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des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pronoms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seront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les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mêmes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que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dans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les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phrases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déclaratives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,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c´est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à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dire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, </a:t>
            </a:r>
            <a:r>
              <a:rPr lang="es-ES" sz="2000" dirty="0" err="1" smtClean="0">
                <a:solidFill>
                  <a:srgbClr val="FF0000"/>
                </a:solidFill>
                <a:latin typeface="Arial Black" pitchFamily="34" charset="0"/>
              </a:rPr>
              <a:t>devant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smtClean="0">
                <a:solidFill>
                  <a:srgbClr val="7030A0"/>
                </a:solidFill>
                <a:latin typeface="Arial Black" pitchFamily="34" charset="0"/>
              </a:rPr>
              <a:t>le </a:t>
            </a:r>
            <a:r>
              <a:rPr lang="es-ES" sz="2000" dirty="0" err="1" smtClean="0">
                <a:solidFill>
                  <a:srgbClr val="7030A0"/>
                </a:solidFill>
                <a:latin typeface="Arial Black" pitchFamily="34" charset="0"/>
              </a:rPr>
              <a:t>verbe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</a:p>
          <a:p>
            <a:pPr marL="114300" indent="0">
              <a:buNone/>
            </a:pP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  </a:t>
            </a:r>
            <a:r>
              <a:rPr lang="es-ES" sz="2000" i="1" dirty="0" smtClean="0">
                <a:solidFill>
                  <a:srgbClr val="0070C0"/>
                </a:solidFill>
                <a:latin typeface="Arial Black" pitchFamily="34" charset="0"/>
              </a:rPr>
              <a:t>Ne </a:t>
            </a:r>
            <a:r>
              <a:rPr lang="es-ES" sz="2000" i="1" dirty="0" err="1" smtClean="0">
                <a:solidFill>
                  <a:srgbClr val="7030A0"/>
                </a:solidFill>
                <a:latin typeface="Arial Black" pitchFamily="34" charset="0"/>
              </a:rPr>
              <a:t>dis</a:t>
            </a:r>
            <a:r>
              <a:rPr lang="es-ES" sz="20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s-ES" sz="2000" i="1" dirty="0" err="1" smtClean="0">
                <a:solidFill>
                  <a:srgbClr val="0070C0"/>
                </a:solidFill>
                <a:latin typeface="Arial Black" pitchFamily="34" charset="0"/>
              </a:rPr>
              <a:t>pas</a:t>
            </a:r>
            <a:r>
              <a:rPr lang="es-ES" sz="20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la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vérité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    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à ton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ami</a:t>
            </a:r>
            <a:r>
              <a:rPr lang="es-ES" sz="2000" i="1" dirty="0" smtClean="0">
                <a:solidFill>
                  <a:srgbClr val="0070C0"/>
                </a:solidFill>
                <a:latin typeface="Arial Black" pitchFamily="34" charset="0"/>
              </a:rPr>
              <a:t>!</a:t>
            </a:r>
          </a:p>
          <a:p>
            <a:pPr marL="114300" indent="0">
              <a:buNone/>
            </a:pPr>
            <a:r>
              <a:rPr lang="es-ES" sz="1100" dirty="0">
                <a:solidFill>
                  <a:srgbClr val="0070C0"/>
                </a:solidFill>
                <a:latin typeface="Arial Black" pitchFamily="34" charset="0"/>
              </a:rPr>
              <a:t>	</a:t>
            </a:r>
            <a:r>
              <a:rPr lang="es-ES" sz="1100" dirty="0" smtClean="0">
                <a:solidFill>
                  <a:srgbClr val="0070C0"/>
                </a:solidFill>
                <a:latin typeface="Arial Black" pitchFamily="34" charset="0"/>
              </a:rPr>
              <a:t>	      </a:t>
            </a:r>
            <a:r>
              <a:rPr lang="es-ES" sz="1100" dirty="0" smtClean="0">
                <a:solidFill>
                  <a:srgbClr val="FF0000"/>
                </a:solidFill>
                <a:latin typeface="Arial Black" pitchFamily="34" charset="0"/>
              </a:rPr>
              <a:t>COD		COI</a:t>
            </a:r>
          </a:p>
          <a:p>
            <a:pPr marL="114300" indent="0">
              <a:buNone/>
            </a:pPr>
            <a:r>
              <a:rPr lang="es-ES" sz="2000" i="1" dirty="0" smtClean="0">
                <a:solidFill>
                  <a:srgbClr val="0070C0"/>
                </a:solidFill>
                <a:latin typeface="Arial Black" pitchFamily="34" charset="0"/>
              </a:rPr>
              <a:t>   </a:t>
            </a:r>
            <a:r>
              <a:rPr lang="es-ES" sz="2000" i="1" dirty="0" smtClean="0">
                <a:solidFill>
                  <a:srgbClr val="FFC000"/>
                </a:solidFill>
                <a:latin typeface="Arial Black" pitchFamily="34" charset="0"/>
              </a:rPr>
              <a:t>Ne</a:t>
            </a:r>
            <a:r>
              <a:rPr lang="es-ES" sz="20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la lui </a:t>
            </a:r>
            <a:r>
              <a:rPr lang="es-ES" sz="2000" i="1" dirty="0" err="1" smtClean="0">
                <a:solidFill>
                  <a:srgbClr val="7030A0"/>
                </a:solidFill>
                <a:latin typeface="Arial Black" pitchFamily="34" charset="0"/>
              </a:rPr>
              <a:t>dis</a:t>
            </a:r>
            <a:r>
              <a:rPr lang="es-ES" sz="20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  <a:latin typeface="Arial Black" pitchFamily="34" charset="0"/>
              </a:rPr>
              <a:t>pas</a:t>
            </a:r>
            <a:r>
              <a:rPr lang="es-ES" sz="2000" i="1" dirty="0" smtClean="0">
                <a:solidFill>
                  <a:srgbClr val="0070C0"/>
                </a:solidFill>
                <a:latin typeface="Arial Black" pitchFamily="34" charset="0"/>
              </a:rPr>
              <a:t>!</a:t>
            </a:r>
          </a:p>
          <a:p>
            <a:pPr marL="114300" indent="0">
              <a:buNone/>
            </a:pPr>
            <a:r>
              <a:rPr lang="es-ES" sz="1100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1100" dirty="0" smtClean="0">
                <a:solidFill>
                  <a:srgbClr val="0070C0"/>
                </a:solidFill>
                <a:latin typeface="Arial Black" pitchFamily="34" charset="0"/>
              </a:rPr>
              <a:t>                                </a:t>
            </a:r>
            <a:r>
              <a:rPr lang="es-ES" sz="1100" dirty="0" err="1" smtClean="0">
                <a:solidFill>
                  <a:srgbClr val="7030A0"/>
                </a:solidFill>
                <a:latin typeface="Arial Black" pitchFamily="34" charset="0"/>
              </a:rPr>
              <a:t>verbe</a:t>
            </a:r>
            <a:endParaRPr lang="es-ES" sz="11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" name="3 Elipse"/>
          <p:cNvSpPr/>
          <p:nvPr/>
        </p:nvSpPr>
        <p:spPr>
          <a:xfrm>
            <a:off x="1475656" y="2780928"/>
            <a:ext cx="79208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1340226" y="5229200"/>
            <a:ext cx="720080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329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latin typeface="Algerian" pitchFamily="82" charset="0"/>
              </a:rPr>
              <a:t>LE C.O.D.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Le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complément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d´objet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direct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désigne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la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chose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ou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la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personne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sur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lesquels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s´exerce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l´action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exprimée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par le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verbe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.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Il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répond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aux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questions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: </a:t>
            </a:r>
            <a:r>
              <a:rPr lang="es-ES" i="1" dirty="0" err="1" smtClean="0">
                <a:solidFill>
                  <a:srgbClr val="0070C0"/>
                </a:solidFill>
                <a:latin typeface="Arial Black" pitchFamily="34" charset="0"/>
              </a:rPr>
              <a:t>quoi</a:t>
            </a:r>
            <a:r>
              <a:rPr lang="es-ES" i="1" dirty="0" smtClean="0">
                <a:solidFill>
                  <a:srgbClr val="0070C0"/>
                </a:solidFill>
                <a:latin typeface="Arial Black" pitchFamily="34" charset="0"/>
              </a:rPr>
              <a:t>?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ou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i="1" dirty="0" err="1" smtClean="0">
                <a:solidFill>
                  <a:srgbClr val="0070C0"/>
                </a:solidFill>
                <a:latin typeface="Arial Black" pitchFamily="34" charset="0"/>
              </a:rPr>
              <a:t>qui</a:t>
            </a:r>
            <a:r>
              <a:rPr lang="es-ES" i="1" dirty="0" smtClean="0">
                <a:solidFill>
                  <a:srgbClr val="0070C0"/>
                </a:solidFill>
                <a:latin typeface="Arial Black" pitchFamily="34" charset="0"/>
              </a:rPr>
              <a:t>?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Il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se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construit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sans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préposition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  <a:endParaRPr lang="es-ES" i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endParaRPr lang="es-ES" dirty="0">
              <a:solidFill>
                <a:srgbClr val="0070C0"/>
              </a:solidFill>
              <a:latin typeface="Arial Black" pitchFamily="34" charset="0"/>
            </a:endParaRPr>
          </a:p>
          <a:p>
            <a:pPr marL="114300" indent="0" algn="ctr">
              <a:buNone/>
            </a:pP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Notre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mère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 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achète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  </a:t>
            </a:r>
            <a:r>
              <a:rPr lang="es-ES" i="1" u="sng" dirty="0" smtClean="0">
                <a:solidFill>
                  <a:srgbClr val="FF0000"/>
                </a:solidFill>
                <a:latin typeface="Arial Black" pitchFamily="34" charset="0"/>
              </a:rPr>
              <a:t>le </a:t>
            </a:r>
            <a:r>
              <a:rPr lang="es-ES" i="1" u="sng" dirty="0" err="1" smtClean="0">
                <a:solidFill>
                  <a:srgbClr val="FF0000"/>
                </a:solidFill>
                <a:latin typeface="Arial Black" pitchFamily="34" charset="0"/>
              </a:rPr>
              <a:t>journal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pPr marL="114300" indent="0" algn="ctr">
              <a:buNone/>
            </a:pPr>
            <a:r>
              <a:rPr lang="es-ES" sz="1100" i="1" dirty="0" smtClean="0">
                <a:solidFill>
                  <a:srgbClr val="0070C0"/>
                </a:solidFill>
                <a:latin typeface="Arial Black" pitchFamily="34" charset="0"/>
              </a:rPr>
              <a:t>    </a:t>
            </a:r>
            <a:r>
              <a:rPr lang="es-ES" sz="1100" i="1" dirty="0" err="1" smtClean="0">
                <a:solidFill>
                  <a:srgbClr val="0070C0"/>
                </a:solidFill>
                <a:latin typeface="Arial Black" pitchFamily="34" charset="0"/>
              </a:rPr>
              <a:t>sujet</a:t>
            </a:r>
            <a:r>
              <a:rPr lang="es-ES" sz="1100" i="1" dirty="0" smtClean="0">
                <a:solidFill>
                  <a:srgbClr val="0070C0"/>
                </a:solidFill>
                <a:latin typeface="Arial Black" pitchFamily="34" charset="0"/>
              </a:rPr>
              <a:t>	                   </a:t>
            </a:r>
            <a:r>
              <a:rPr lang="es-ES" sz="1100" i="1" dirty="0" err="1" smtClean="0">
                <a:solidFill>
                  <a:srgbClr val="0070C0"/>
                </a:solidFill>
                <a:latin typeface="Arial Black" pitchFamily="34" charset="0"/>
              </a:rPr>
              <a:t>verbe</a:t>
            </a:r>
            <a:r>
              <a:rPr lang="es-ES" sz="1100" i="1" dirty="0" smtClean="0">
                <a:solidFill>
                  <a:srgbClr val="0070C0"/>
                </a:solidFill>
                <a:latin typeface="Arial Black" pitchFamily="34" charset="0"/>
              </a:rPr>
              <a:t>		</a:t>
            </a:r>
            <a:r>
              <a:rPr lang="es-ES" sz="1100" i="1" dirty="0" smtClean="0">
                <a:solidFill>
                  <a:srgbClr val="FF0000"/>
                </a:solidFill>
                <a:latin typeface="Arial Black" pitchFamily="34" charset="0"/>
              </a:rPr>
              <a:t>COD</a:t>
            </a:r>
          </a:p>
          <a:p>
            <a:pPr algn="ctr"/>
            <a:endParaRPr lang="es-ES" sz="1100" i="1" dirty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es-ES" sz="1100" i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114300" indent="0">
              <a:buNone/>
            </a:pP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   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Mon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frère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 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connaît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  </a:t>
            </a:r>
            <a:r>
              <a:rPr lang="es-ES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i="1" u="sng" dirty="0" smtClean="0">
                <a:solidFill>
                  <a:srgbClr val="FF0000"/>
                </a:solidFill>
                <a:latin typeface="Arial Black" pitchFamily="34" charset="0"/>
              </a:rPr>
              <a:t>le premier ministre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pPr marL="411480" lvl="1" indent="0">
              <a:buNone/>
            </a:pPr>
            <a:r>
              <a:rPr lang="es-ES" sz="1100" i="1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1100" i="1" dirty="0" smtClean="0">
                <a:solidFill>
                  <a:srgbClr val="0070C0"/>
                </a:solidFill>
                <a:latin typeface="Arial Black" pitchFamily="34" charset="0"/>
              </a:rPr>
              <a:t>              </a:t>
            </a:r>
            <a:r>
              <a:rPr lang="es-ES" sz="1100" i="1" dirty="0" err="1" smtClean="0">
                <a:solidFill>
                  <a:srgbClr val="0070C0"/>
                </a:solidFill>
                <a:latin typeface="Arial Black" pitchFamily="34" charset="0"/>
              </a:rPr>
              <a:t>sujet</a:t>
            </a:r>
            <a:r>
              <a:rPr lang="es-ES" sz="1100" i="1" dirty="0" smtClean="0">
                <a:solidFill>
                  <a:srgbClr val="0070C0"/>
                </a:solidFill>
                <a:latin typeface="Arial Black" pitchFamily="34" charset="0"/>
              </a:rPr>
              <a:t>	                   </a:t>
            </a:r>
            <a:r>
              <a:rPr lang="es-ES" sz="1100" i="1" dirty="0" err="1" smtClean="0">
                <a:solidFill>
                  <a:srgbClr val="0070C0"/>
                </a:solidFill>
                <a:latin typeface="Arial Black" pitchFamily="34" charset="0"/>
              </a:rPr>
              <a:t>verbe</a:t>
            </a:r>
            <a:r>
              <a:rPr lang="es-ES" sz="1100" i="1" dirty="0" smtClean="0">
                <a:solidFill>
                  <a:srgbClr val="0070C0"/>
                </a:solidFill>
                <a:latin typeface="Arial Black" pitchFamily="34" charset="0"/>
              </a:rPr>
              <a:t>	               </a:t>
            </a:r>
            <a:r>
              <a:rPr lang="es-ES" sz="1100" i="1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1100" i="1" dirty="0" smtClean="0">
                <a:solidFill>
                  <a:srgbClr val="0070C0"/>
                </a:solidFill>
                <a:latin typeface="Arial Black" pitchFamily="34" charset="0"/>
              </a:rPr>
              <a:t>       </a:t>
            </a:r>
            <a:r>
              <a:rPr lang="es-ES" sz="1100" i="1" dirty="0" smtClean="0">
                <a:solidFill>
                  <a:srgbClr val="FF0000"/>
                </a:solidFill>
                <a:latin typeface="Arial Black" pitchFamily="34" charset="0"/>
              </a:rPr>
              <a:t>COD</a:t>
            </a:r>
          </a:p>
          <a:p>
            <a:pPr algn="ctr"/>
            <a:endParaRPr lang="es-ES" sz="1100" i="1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28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latin typeface="Algerian" pitchFamily="82" charset="0"/>
              </a:rPr>
              <a:t>LES PRONOMS DE C.O.D.</a:t>
            </a:r>
            <a:endParaRPr lang="es-ES" dirty="0">
              <a:latin typeface="Algerian" pitchFamily="82" charset="0"/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481662"/>
              </p:ext>
            </p:extLst>
          </p:nvPr>
        </p:nvGraphicFramePr>
        <p:xfrm>
          <a:off x="457200" y="1600200"/>
          <a:ext cx="7620000" cy="11125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810000"/>
                <a:gridCol w="381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m</a:t>
                      </a:r>
                      <a:r>
                        <a:rPr lang="es-ES" b="1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e </a:t>
                      </a:r>
                      <a:r>
                        <a:rPr lang="es-ES" b="1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(m´)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err="1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nous</a:t>
                      </a:r>
                      <a:endParaRPr lang="es-ES" b="1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te (t´)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err="1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vous</a:t>
                      </a:r>
                      <a:endParaRPr lang="es-ES" b="1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le/la (l´)</a:t>
                      </a:r>
                      <a:endParaRPr lang="es-ES" b="1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0070C0"/>
                          </a:solidFill>
                          <a:latin typeface="Arial Black" pitchFamily="34" charset="0"/>
                        </a:rPr>
                        <a:t>les</a:t>
                      </a:r>
                      <a:endParaRPr lang="es-ES" b="1" dirty="0">
                        <a:solidFill>
                          <a:srgbClr val="0070C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467544" y="3212976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Exemples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:</a:t>
            </a:r>
          </a:p>
          <a:p>
            <a:endParaRPr lang="es-ES" dirty="0" smtClean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Je 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prends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le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cahier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. 		Je 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le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prends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Je 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vois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ta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mère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. 		Je 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la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vois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Il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regarde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les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enfants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. 	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Il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les 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regarde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  <a:endParaRPr lang="es-ES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3131840" y="3951640"/>
            <a:ext cx="93610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derecha"/>
          <p:cNvSpPr/>
          <p:nvPr/>
        </p:nvSpPr>
        <p:spPr>
          <a:xfrm>
            <a:off x="2627784" y="4221088"/>
            <a:ext cx="144016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Flecha derecha"/>
          <p:cNvSpPr/>
          <p:nvPr/>
        </p:nvSpPr>
        <p:spPr>
          <a:xfrm>
            <a:off x="3347864" y="4437112"/>
            <a:ext cx="72008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52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latin typeface="Algerian" pitchFamily="82" charset="0"/>
              </a:rPr>
              <a:t>LE C.O.I.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Le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complément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d´objet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indirect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désigne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, 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par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l´intermédiaire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d´une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préposition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, la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personne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ou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l´animal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sur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lesquels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s´exerce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l´action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exprimée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par le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verbe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.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Il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répond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aux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questions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: </a:t>
            </a:r>
            <a:r>
              <a:rPr lang="es-ES" i="1" dirty="0" smtClean="0">
                <a:solidFill>
                  <a:srgbClr val="0070C0"/>
                </a:solidFill>
                <a:latin typeface="Arial Black" pitchFamily="34" charset="0"/>
              </a:rPr>
              <a:t>à </a:t>
            </a:r>
            <a:r>
              <a:rPr lang="es-ES" i="1" dirty="0" err="1" smtClean="0">
                <a:solidFill>
                  <a:srgbClr val="0070C0"/>
                </a:solidFill>
                <a:latin typeface="Arial Black" pitchFamily="34" charset="0"/>
              </a:rPr>
              <a:t>qui</a:t>
            </a:r>
            <a:r>
              <a:rPr lang="es-ES" i="1" dirty="0" smtClean="0">
                <a:solidFill>
                  <a:srgbClr val="0070C0"/>
                </a:solidFill>
                <a:latin typeface="Arial Black" pitchFamily="34" charset="0"/>
              </a:rPr>
              <a:t>?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ou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i="1" dirty="0" smtClean="0">
                <a:solidFill>
                  <a:srgbClr val="0070C0"/>
                </a:solidFill>
                <a:latin typeface="Arial Black" pitchFamily="34" charset="0"/>
              </a:rPr>
              <a:t>à </a:t>
            </a:r>
            <a:r>
              <a:rPr lang="es-ES" i="1" dirty="0" err="1" smtClean="0">
                <a:solidFill>
                  <a:srgbClr val="0070C0"/>
                </a:solidFill>
                <a:latin typeface="Arial Black" pitchFamily="34" charset="0"/>
              </a:rPr>
              <a:t>quoi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?</a:t>
            </a:r>
          </a:p>
          <a:p>
            <a:endParaRPr lang="es-ES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114300" indent="0">
              <a:buNone/>
            </a:pP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           Emma  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sourit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   </a:t>
            </a:r>
            <a:r>
              <a:rPr lang="es-ES" i="1" u="sng" dirty="0" smtClean="0">
                <a:solidFill>
                  <a:srgbClr val="FF0000"/>
                </a:solidFill>
                <a:latin typeface="Arial Black" pitchFamily="34" charset="0"/>
              </a:rPr>
              <a:t>à son </a:t>
            </a:r>
            <a:r>
              <a:rPr lang="es-ES" i="1" u="sng" dirty="0" err="1" smtClean="0">
                <a:solidFill>
                  <a:srgbClr val="FF0000"/>
                </a:solidFill>
                <a:latin typeface="Arial Black" pitchFamily="34" charset="0"/>
              </a:rPr>
              <a:t>père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pPr marL="114300" indent="0">
              <a:buNone/>
            </a:pP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                            </a:t>
            </a:r>
            <a:r>
              <a:rPr lang="es-ES" sz="1100" i="1" dirty="0" err="1">
                <a:solidFill>
                  <a:srgbClr val="0070C0"/>
                </a:solidFill>
                <a:latin typeface="Arial Black" pitchFamily="34" charset="0"/>
              </a:rPr>
              <a:t>s</a:t>
            </a:r>
            <a:r>
              <a:rPr lang="es-ES" sz="1100" i="1" dirty="0" err="1" smtClean="0">
                <a:solidFill>
                  <a:srgbClr val="0070C0"/>
                </a:solidFill>
                <a:latin typeface="Arial Black" pitchFamily="34" charset="0"/>
              </a:rPr>
              <a:t>ujet</a:t>
            </a:r>
            <a:r>
              <a:rPr lang="es-ES" sz="1100" i="1" dirty="0" smtClean="0">
                <a:solidFill>
                  <a:srgbClr val="0070C0"/>
                </a:solidFill>
                <a:latin typeface="Arial Black" pitchFamily="34" charset="0"/>
              </a:rPr>
              <a:t>	</a:t>
            </a: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	</a:t>
            </a:r>
            <a:r>
              <a:rPr lang="es-ES" sz="1100" i="1" dirty="0" err="1" smtClean="0">
                <a:solidFill>
                  <a:srgbClr val="0070C0"/>
                </a:solidFill>
                <a:latin typeface="Arial Black" pitchFamily="34" charset="0"/>
              </a:rPr>
              <a:t>verbe</a:t>
            </a: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		</a:t>
            </a:r>
            <a:r>
              <a:rPr lang="es-ES" sz="1100" i="1" dirty="0" smtClean="0">
                <a:solidFill>
                  <a:srgbClr val="FF0000"/>
                </a:solidFill>
                <a:latin typeface="Arial Black" pitchFamily="34" charset="0"/>
              </a:rPr>
              <a:t>COI</a:t>
            </a:r>
          </a:p>
          <a:p>
            <a:pPr marL="114300" indent="0">
              <a:buNone/>
            </a:pPr>
            <a:endParaRPr lang="es-ES" sz="1100" i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114300" indent="0">
              <a:buNone/>
            </a:pPr>
            <a:endParaRPr lang="es-ES" sz="1100" i="1" dirty="0">
              <a:solidFill>
                <a:srgbClr val="FF0000"/>
              </a:solidFill>
              <a:latin typeface="Arial Black" pitchFamily="34" charset="0"/>
            </a:endParaRPr>
          </a:p>
          <a:p>
            <a:pPr marL="114300" indent="0">
              <a:buNone/>
            </a:pPr>
            <a:r>
              <a:rPr lang="es-ES" i="1" dirty="0" smtClean="0">
                <a:solidFill>
                  <a:srgbClr val="FF0000"/>
                </a:solidFill>
                <a:latin typeface="Arial Black" pitchFamily="34" charset="0"/>
              </a:rPr>
              <a:t>	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Sophie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a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dit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i="1" u="sng" dirty="0" smtClean="0">
                <a:solidFill>
                  <a:srgbClr val="FF0000"/>
                </a:solidFill>
                <a:latin typeface="Arial Black" pitchFamily="34" charset="0"/>
              </a:rPr>
              <a:t>à son </a:t>
            </a:r>
            <a:r>
              <a:rPr lang="es-ES" i="1" u="sng" dirty="0" err="1" smtClean="0">
                <a:solidFill>
                  <a:srgbClr val="FF0000"/>
                </a:solidFill>
                <a:latin typeface="Arial Black" pitchFamily="34" charset="0"/>
              </a:rPr>
              <a:t>chien</a:t>
            </a:r>
            <a:r>
              <a:rPr lang="es-ES" i="1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de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s´asseoir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pPr marL="114300" indent="0">
              <a:buNone/>
            </a:pPr>
            <a:r>
              <a:rPr lang="es-ES" sz="1100" i="1" dirty="0">
                <a:solidFill>
                  <a:srgbClr val="00B050"/>
                </a:solidFill>
                <a:latin typeface="Arial Black" pitchFamily="34" charset="0"/>
              </a:rPr>
              <a:t>	 </a:t>
            </a: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    </a:t>
            </a:r>
            <a:r>
              <a:rPr lang="es-ES" sz="1100" i="1" dirty="0" err="1" smtClean="0">
                <a:solidFill>
                  <a:srgbClr val="0070C0"/>
                </a:solidFill>
                <a:latin typeface="Arial Black" pitchFamily="34" charset="0"/>
              </a:rPr>
              <a:t>sujet</a:t>
            </a:r>
            <a:r>
              <a:rPr lang="es-ES" sz="11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            </a:t>
            </a:r>
            <a:r>
              <a:rPr lang="es-ES" sz="1100" i="1" dirty="0" err="1" smtClean="0">
                <a:solidFill>
                  <a:srgbClr val="0070C0"/>
                </a:solidFill>
                <a:latin typeface="Arial Black" pitchFamily="34" charset="0"/>
              </a:rPr>
              <a:t>verbe</a:t>
            </a:r>
            <a:r>
              <a:rPr lang="es-ES" sz="11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              </a:t>
            </a:r>
            <a:r>
              <a:rPr lang="es-ES" sz="1100" i="1" dirty="0" smtClean="0">
                <a:solidFill>
                  <a:srgbClr val="FF0000"/>
                </a:solidFill>
                <a:latin typeface="Arial Black" pitchFamily="34" charset="0"/>
              </a:rPr>
              <a:t>COI</a:t>
            </a:r>
            <a:endParaRPr lang="es-ES" sz="1100" i="1" dirty="0">
              <a:solidFill>
                <a:srgbClr val="FF0000"/>
              </a:solidFill>
              <a:latin typeface="Arial Black" pitchFamily="34" charset="0"/>
            </a:endParaRPr>
          </a:p>
          <a:p>
            <a:pPr marL="114300" indent="0">
              <a:buNone/>
            </a:pPr>
            <a:endParaRPr lang="es-ES" sz="1100" i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114300" indent="0">
              <a:buNone/>
            </a:pPr>
            <a:endParaRPr lang="es-ES" sz="1100" i="1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24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latin typeface="Algerian" pitchFamily="82" charset="0"/>
              </a:rPr>
              <a:t>LES PRONOMS DE C.O.I.</a:t>
            </a:r>
            <a:endParaRPr lang="es-ES" dirty="0">
              <a:latin typeface="Algerian" pitchFamily="82" charset="0"/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614661"/>
              </p:ext>
            </p:extLst>
          </p:nvPr>
        </p:nvGraphicFramePr>
        <p:xfrm>
          <a:off x="457200" y="1600200"/>
          <a:ext cx="7620000" cy="11125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810000"/>
                <a:gridCol w="381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0070C0"/>
                          </a:solidFill>
                        </a:rPr>
                        <a:t>me</a:t>
                      </a:r>
                      <a:r>
                        <a:rPr lang="es-ES" b="1" baseline="0" dirty="0" smtClean="0">
                          <a:solidFill>
                            <a:srgbClr val="0070C0"/>
                          </a:solidFill>
                        </a:rPr>
                        <a:t> (m´)</a:t>
                      </a:r>
                      <a:endParaRPr lang="es-E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err="1" smtClean="0">
                          <a:solidFill>
                            <a:srgbClr val="0070C0"/>
                          </a:solidFill>
                        </a:rPr>
                        <a:t>nous</a:t>
                      </a:r>
                      <a:endParaRPr lang="es-E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0070C0"/>
                          </a:solidFill>
                        </a:rPr>
                        <a:t>te (t´)</a:t>
                      </a:r>
                      <a:endParaRPr lang="es-E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err="1" smtClean="0">
                          <a:solidFill>
                            <a:srgbClr val="0070C0"/>
                          </a:solidFill>
                        </a:rPr>
                        <a:t>vous</a:t>
                      </a:r>
                      <a:endParaRPr lang="es-E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0070C0"/>
                          </a:solidFill>
                        </a:rPr>
                        <a:t>lui</a:t>
                      </a:r>
                      <a:endParaRPr lang="es-E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err="1" smtClean="0">
                          <a:solidFill>
                            <a:srgbClr val="0070C0"/>
                          </a:solidFill>
                        </a:rPr>
                        <a:t>leur</a:t>
                      </a:r>
                      <a:endParaRPr lang="es-E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467544" y="3284984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Exemples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:</a:t>
            </a:r>
          </a:p>
          <a:p>
            <a:endParaRPr lang="es-ES" dirty="0" smtClean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Je parle 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à Pierre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. 	Je 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lui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 parle.</a:t>
            </a:r>
          </a:p>
          <a:p>
            <a:endParaRPr lang="es-ES" dirty="0" smtClean="0">
              <a:solidFill>
                <a:srgbClr val="00B050"/>
              </a:solidFill>
              <a:latin typeface="Arial Black" pitchFamily="34" charset="0"/>
            </a:endParaRPr>
          </a:p>
          <a:p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Elle 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donne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 des 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bisous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à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ses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enfants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. </a:t>
            </a:r>
          </a:p>
          <a:p>
            <a:endParaRPr lang="es-ES" dirty="0">
              <a:solidFill>
                <a:srgbClr val="00B050"/>
              </a:solidFill>
              <a:latin typeface="Arial Black" pitchFamily="34" charset="0"/>
            </a:endParaRPr>
          </a:p>
          <a:p>
            <a:endParaRPr lang="es-ES" dirty="0" smtClean="0">
              <a:solidFill>
                <a:srgbClr val="00B050"/>
              </a:solidFill>
              <a:latin typeface="Arial Black" pitchFamily="34" charset="0"/>
            </a:endParaRPr>
          </a:p>
          <a:p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Elle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leur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donne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 des 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bisous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  <a:endParaRPr lang="es-ES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9" name="8 Flecha derecha"/>
          <p:cNvSpPr/>
          <p:nvPr/>
        </p:nvSpPr>
        <p:spPr>
          <a:xfrm>
            <a:off x="2771800" y="4005064"/>
            <a:ext cx="43204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abajo"/>
          <p:cNvSpPr/>
          <p:nvPr/>
        </p:nvSpPr>
        <p:spPr>
          <a:xfrm>
            <a:off x="2267744" y="4797152"/>
            <a:ext cx="7200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963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600" dirty="0" smtClean="0">
                <a:latin typeface="Algerian" pitchFamily="82" charset="0"/>
              </a:rPr>
              <a:t>COMMENT FAIT-ON LA DIFFÉRENCE ENTRE LE C.O.D. ET LE C.O.I.?</a:t>
            </a:r>
            <a:endParaRPr lang="es-ES" sz="3600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On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distingue ces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deux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compléments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grâce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à la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préposition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du C.O.I.</a:t>
            </a:r>
          </a:p>
          <a:p>
            <a:endParaRPr lang="es-ES" dirty="0" smtClean="0">
              <a:solidFill>
                <a:srgbClr val="0070C0"/>
              </a:solidFill>
              <a:latin typeface="Arial Black" pitchFamily="34" charset="0"/>
            </a:endParaRPr>
          </a:p>
          <a:p>
            <a:endParaRPr lang="es-ES" dirty="0">
              <a:solidFill>
                <a:srgbClr val="0070C0"/>
              </a:solidFill>
              <a:latin typeface="Arial Black" pitchFamily="34" charset="0"/>
            </a:endParaRPr>
          </a:p>
          <a:p>
            <a:endParaRPr lang="es-ES" dirty="0" smtClean="0">
              <a:solidFill>
                <a:srgbClr val="0070C0"/>
              </a:solidFill>
              <a:latin typeface="Arial Black" pitchFamily="34" charset="0"/>
            </a:endParaRPr>
          </a:p>
          <a:p>
            <a:endParaRPr lang="es-ES" dirty="0">
              <a:solidFill>
                <a:srgbClr val="0070C0"/>
              </a:solidFill>
              <a:latin typeface="Arial Black" pitchFamily="34" charset="0"/>
            </a:endParaRPr>
          </a:p>
          <a:p>
            <a:endParaRPr lang="es-ES" dirty="0" smtClean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Je 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vois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u="sng" dirty="0" smtClean="0">
                <a:solidFill>
                  <a:srgbClr val="FF0000"/>
                </a:solidFill>
                <a:latin typeface="Arial Black" pitchFamily="34" charset="0"/>
              </a:rPr>
              <a:t>Pierre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.                Je 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le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B050"/>
                </a:solidFill>
                <a:latin typeface="Arial Black" pitchFamily="34" charset="0"/>
              </a:rPr>
              <a:t>vois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pPr lvl="4"/>
            <a:r>
              <a:rPr lang="es-ES" sz="900" dirty="0" smtClean="0">
                <a:solidFill>
                  <a:srgbClr val="00B050"/>
                </a:solidFill>
                <a:latin typeface="Arial Black" pitchFamily="34" charset="0"/>
              </a:rPr>
              <a:t>     </a:t>
            </a:r>
            <a:r>
              <a:rPr lang="es-ES" sz="1100" dirty="0" smtClean="0">
                <a:solidFill>
                  <a:srgbClr val="FF0000"/>
                </a:solidFill>
                <a:latin typeface="Arial Black" pitchFamily="34" charset="0"/>
              </a:rPr>
              <a:t>COD</a:t>
            </a:r>
          </a:p>
          <a:p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Je parle </a:t>
            </a:r>
            <a:r>
              <a:rPr lang="es-ES" sz="2800" u="sng" dirty="0" smtClean="0">
                <a:solidFill>
                  <a:srgbClr val="FF0000"/>
                </a:solidFill>
                <a:latin typeface="Arial Black" pitchFamily="34" charset="0"/>
              </a:rPr>
              <a:t>à</a:t>
            </a:r>
            <a:r>
              <a:rPr lang="es-ES" u="sng" dirty="0" smtClean="0">
                <a:solidFill>
                  <a:srgbClr val="FF0000"/>
                </a:solidFill>
                <a:latin typeface="Arial Black" pitchFamily="34" charset="0"/>
              </a:rPr>
              <a:t> Pierre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.           Je 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lui 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parle.</a:t>
            </a:r>
          </a:p>
          <a:p>
            <a:pPr lvl="7"/>
            <a:r>
              <a:rPr lang="es-ES" sz="1100" dirty="0" smtClean="0">
                <a:solidFill>
                  <a:srgbClr val="FF0000"/>
                </a:solidFill>
                <a:latin typeface="Arial Black" pitchFamily="34" charset="0"/>
              </a:rPr>
              <a:t>COI</a:t>
            </a:r>
            <a:endParaRPr lang="es-ES" sz="11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670" y="2348880"/>
            <a:ext cx="3088715" cy="1764000"/>
          </a:xfrm>
          <a:prstGeom prst="rect">
            <a:avLst/>
          </a:prstGeom>
        </p:spPr>
      </p:pic>
      <p:sp>
        <p:nvSpPr>
          <p:cNvPr id="11" name="10 Flecha derecha"/>
          <p:cNvSpPr/>
          <p:nvPr/>
        </p:nvSpPr>
        <p:spPr>
          <a:xfrm>
            <a:off x="3203848" y="4581128"/>
            <a:ext cx="122413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derecha"/>
          <p:cNvSpPr/>
          <p:nvPr/>
        </p:nvSpPr>
        <p:spPr>
          <a:xfrm>
            <a:off x="3707904" y="5229200"/>
            <a:ext cx="72008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latin typeface="Algerian" pitchFamily="82" charset="0"/>
              </a:rPr>
              <a:t>L´ORDRE DES PRONOMS</a:t>
            </a:r>
            <a:endParaRPr lang="es-ES" dirty="0">
              <a:latin typeface="Algerian" pitchFamily="82" charset="0"/>
            </a:endParaRP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628800"/>
            <a:ext cx="4362450" cy="153352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2 CuadroTexto"/>
          <p:cNvSpPr txBox="1"/>
          <p:nvPr/>
        </p:nvSpPr>
        <p:spPr>
          <a:xfrm>
            <a:off x="755576" y="3429000"/>
            <a:ext cx="712879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Les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pronoms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compléments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qui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remplacent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une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personne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se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placent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devant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les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pronoms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compléments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qui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remplace 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une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chose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,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sauf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pour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 “lui” et “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leur</a:t>
            </a:r>
            <a:r>
              <a:rPr lang="es-ES" dirty="0" smtClean="0">
                <a:solidFill>
                  <a:srgbClr val="FF0000"/>
                </a:solidFill>
                <a:latin typeface="Arial Black" pitchFamily="34" charset="0"/>
              </a:rPr>
              <a:t>”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</a:p>
          <a:p>
            <a:endParaRPr lang="es-ES" dirty="0" smtClean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Exemples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:</a:t>
            </a:r>
          </a:p>
          <a:p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		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Sa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main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, elle </a:t>
            </a:r>
            <a:r>
              <a:rPr lang="es-ES" i="1" dirty="0" smtClean="0">
                <a:solidFill>
                  <a:srgbClr val="FF0000"/>
                </a:solidFill>
                <a:latin typeface="Arial Black" pitchFamily="34" charset="0"/>
              </a:rPr>
              <a:t>me la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donnera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r>
              <a:rPr lang="es-ES" sz="1100" i="1" dirty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                                                                           </a:t>
            </a:r>
            <a:r>
              <a:rPr lang="es-ES" sz="1100" i="1" dirty="0" smtClean="0">
                <a:solidFill>
                  <a:srgbClr val="FF0000"/>
                </a:solidFill>
                <a:latin typeface="Arial Black" pitchFamily="34" charset="0"/>
              </a:rPr>
              <a:t>COI </a:t>
            </a: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   </a:t>
            </a:r>
            <a:r>
              <a:rPr lang="es-ES" sz="1100" i="1" dirty="0" smtClean="0">
                <a:solidFill>
                  <a:srgbClr val="FF0000"/>
                </a:solidFill>
                <a:latin typeface="Arial Black" pitchFamily="34" charset="0"/>
              </a:rPr>
              <a:t>COD</a:t>
            </a:r>
          </a:p>
          <a:p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		La porte,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il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i="1" dirty="0" smtClean="0">
                <a:solidFill>
                  <a:srgbClr val="FF0000"/>
                </a:solidFill>
                <a:latin typeface="Arial Black" pitchFamily="34" charset="0"/>
              </a:rPr>
              <a:t>la lui </a:t>
            </a:r>
            <a:r>
              <a:rPr lang="es-ES" i="1" dirty="0" err="1" smtClean="0">
                <a:solidFill>
                  <a:srgbClr val="00B050"/>
                </a:solidFill>
                <a:latin typeface="Arial Black" pitchFamily="34" charset="0"/>
              </a:rPr>
              <a:t>tient</a:t>
            </a:r>
            <a:r>
              <a:rPr lang="es-ES" i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r>
              <a:rPr lang="es-ES" sz="1100" i="1" dirty="0">
                <a:solidFill>
                  <a:srgbClr val="00B050"/>
                </a:solidFill>
                <a:latin typeface="Arial Black" pitchFamily="34" charset="0"/>
              </a:rPr>
              <a:t>	</a:t>
            </a: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		          </a:t>
            </a:r>
            <a:r>
              <a:rPr lang="es-ES" sz="1100" i="1" dirty="0" smtClean="0">
                <a:solidFill>
                  <a:srgbClr val="FF0000"/>
                </a:solidFill>
                <a:latin typeface="Arial Black" pitchFamily="34" charset="0"/>
              </a:rPr>
              <a:t>COD  COI</a:t>
            </a:r>
            <a:endParaRPr lang="es-ES" sz="11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16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latin typeface="Algerian" pitchFamily="82" charset="0"/>
              </a:rPr>
              <a:t>LA PLACE DES PRONOMS</a:t>
            </a:r>
            <a:endParaRPr lang="es-ES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7609656" cy="5132040"/>
          </a:xfrm>
          <a:ln>
            <a:noFill/>
          </a:ln>
        </p:spPr>
        <p:txBody>
          <a:bodyPr/>
          <a:lstStyle/>
          <a:p>
            <a:pPr marL="114300" indent="0">
              <a:buNone/>
            </a:pP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En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règle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générale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,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on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met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les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pronoms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latin typeface="Arial Black" pitchFamily="34" charset="0"/>
              </a:rPr>
              <a:t>devant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    </a:t>
            </a:r>
            <a:r>
              <a:rPr lang="es-ES" dirty="0" smtClean="0">
                <a:solidFill>
                  <a:srgbClr val="7030A0"/>
                </a:solidFill>
                <a:latin typeface="Arial Black" pitchFamily="34" charset="0"/>
              </a:rPr>
              <a:t>le </a:t>
            </a:r>
            <a:r>
              <a:rPr lang="es-ES" dirty="0" err="1" smtClean="0">
                <a:solidFill>
                  <a:srgbClr val="7030A0"/>
                </a:solidFill>
                <a:latin typeface="Arial Black" pitchFamily="34" charset="0"/>
              </a:rPr>
              <a:t>verbe</a:t>
            </a:r>
            <a:r>
              <a:rPr lang="es-ES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dont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ils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sont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 les </a:t>
            </a:r>
            <a:r>
              <a:rPr lang="es-ES" dirty="0" err="1" smtClean="0">
                <a:solidFill>
                  <a:srgbClr val="0070C0"/>
                </a:solidFill>
                <a:latin typeface="Arial Black" pitchFamily="34" charset="0"/>
              </a:rPr>
              <a:t>compléments</a:t>
            </a:r>
            <a:r>
              <a:rPr lang="es-ES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</a:p>
          <a:p>
            <a:endParaRPr lang="es-ES" dirty="0" smtClean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Phrase</a:t>
            </a:r>
            <a:r>
              <a:rPr lang="es-ES" sz="2000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déclarative</a:t>
            </a:r>
            <a:r>
              <a:rPr lang="es-ES" sz="2000" dirty="0" smtClean="0">
                <a:solidFill>
                  <a:srgbClr val="FFC000"/>
                </a:solidFill>
                <a:latin typeface="Arial Black" pitchFamily="34" charset="0"/>
              </a:rPr>
              <a:t>:</a:t>
            </a:r>
          </a:p>
          <a:p>
            <a:pPr marL="114300" indent="0">
              <a:buNone/>
            </a:pP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  Je </a:t>
            </a:r>
            <a:r>
              <a:rPr lang="es-ES" sz="2000" i="1" dirty="0" err="1" smtClean="0">
                <a:solidFill>
                  <a:srgbClr val="7030A0"/>
                </a:solidFill>
                <a:latin typeface="Arial Black" pitchFamily="34" charset="0"/>
              </a:rPr>
              <a:t>prête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  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le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stylo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   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à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mon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copain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. </a:t>
            </a:r>
          </a:p>
          <a:p>
            <a:pPr lvl="7"/>
            <a:r>
              <a:rPr lang="es-ES" sz="1100" dirty="0" smtClean="0">
                <a:solidFill>
                  <a:srgbClr val="FF0000"/>
                </a:solidFill>
                <a:latin typeface="Arial Black" pitchFamily="34" charset="0"/>
              </a:rPr>
              <a:t>  COD</a:t>
            </a:r>
            <a:r>
              <a:rPr lang="es-ES" dirty="0" smtClean="0">
                <a:solidFill>
                  <a:srgbClr val="00B050"/>
                </a:solidFill>
                <a:latin typeface="Arial Black" pitchFamily="34" charset="0"/>
              </a:rPr>
              <a:t>	                   </a:t>
            </a:r>
            <a:r>
              <a:rPr lang="es-ES" sz="1100" dirty="0" smtClean="0">
                <a:solidFill>
                  <a:srgbClr val="FF0000"/>
                </a:solidFill>
                <a:latin typeface="Arial Black" pitchFamily="34" charset="0"/>
              </a:rPr>
              <a:t>COI</a:t>
            </a:r>
          </a:p>
          <a:p>
            <a:pPr marL="114300" indent="0">
              <a:buNone/>
            </a:pP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  Je 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le lui </a:t>
            </a:r>
            <a:r>
              <a:rPr lang="es-ES" sz="2000" i="1" u="sng" dirty="0" err="1" smtClean="0">
                <a:solidFill>
                  <a:srgbClr val="7030A0"/>
                </a:solidFill>
                <a:latin typeface="Arial Black" pitchFamily="34" charset="0"/>
              </a:rPr>
              <a:t>prête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pPr lvl="5"/>
            <a:r>
              <a:rPr lang="es-ES" sz="1100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1100" dirty="0" err="1" smtClean="0">
                <a:solidFill>
                  <a:srgbClr val="7030A0"/>
                </a:solidFill>
                <a:latin typeface="Arial Black" pitchFamily="34" charset="0"/>
              </a:rPr>
              <a:t>verbe</a:t>
            </a:r>
            <a:endParaRPr lang="es-ES" sz="11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Phrase</a:t>
            </a:r>
            <a:r>
              <a:rPr lang="es-ES" sz="2000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négative</a:t>
            </a:r>
            <a:r>
              <a:rPr lang="es-ES" sz="2000" dirty="0" smtClean="0">
                <a:solidFill>
                  <a:srgbClr val="FFC000"/>
                </a:solidFill>
                <a:latin typeface="Arial Black" pitchFamily="34" charset="0"/>
              </a:rPr>
              <a:t>:</a:t>
            </a:r>
          </a:p>
          <a:p>
            <a:pPr marL="114300" indent="0">
              <a:buNone/>
            </a:pP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  Je </a:t>
            </a:r>
            <a:r>
              <a:rPr lang="es-ES" sz="2000" i="1" dirty="0" err="1" smtClean="0">
                <a:solidFill>
                  <a:srgbClr val="00B050"/>
                </a:solidFill>
                <a:latin typeface="Arial Black" pitchFamily="34" charset="0"/>
              </a:rPr>
              <a:t>ne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2000" i="1" dirty="0" err="1" smtClean="0">
                <a:solidFill>
                  <a:srgbClr val="7030A0"/>
                </a:solidFill>
                <a:latin typeface="Arial Black" pitchFamily="34" charset="0"/>
              </a:rPr>
              <a:t>prête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2000" i="1" dirty="0" err="1" smtClean="0">
                <a:solidFill>
                  <a:srgbClr val="00B050"/>
                </a:solidFill>
                <a:latin typeface="Arial Black" pitchFamily="34" charset="0"/>
              </a:rPr>
              <a:t>pas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 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le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stylo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    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à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mon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copain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. </a:t>
            </a:r>
          </a:p>
          <a:p>
            <a:pPr marL="114300" indent="0">
              <a:buNone/>
            </a:pPr>
            <a:r>
              <a:rPr lang="es-ES" sz="1100" dirty="0" smtClean="0">
                <a:solidFill>
                  <a:srgbClr val="FF0000"/>
                </a:solidFill>
                <a:latin typeface="Arial Black" pitchFamily="34" charset="0"/>
              </a:rPr>
              <a:t>			      COD		    COI</a:t>
            </a:r>
          </a:p>
          <a:p>
            <a:pPr marL="114300" indent="0">
              <a:buNone/>
            </a:pPr>
            <a:r>
              <a:rPr lang="es-ES" sz="2000" i="1" dirty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 Je </a:t>
            </a:r>
            <a:r>
              <a:rPr lang="es-ES" sz="2000" i="1" dirty="0" err="1" smtClean="0">
                <a:solidFill>
                  <a:srgbClr val="FFC000"/>
                </a:solidFill>
                <a:latin typeface="Arial Black" pitchFamily="34" charset="0"/>
              </a:rPr>
              <a:t>ne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le lui </a:t>
            </a:r>
            <a:r>
              <a:rPr lang="es-ES" sz="2000" i="1" u="sng" dirty="0" err="1" smtClean="0">
                <a:solidFill>
                  <a:srgbClr val="7030A0"/>
                </a:solidFill>
                <a:latin typeface="Arial Black" pitchFamily="34" charset="0"/>
              </a:rPr>
              <a:t>prête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2000" i="1" dirty="0" err="1" smtClean="0">
                <a:solidFill>
                  <a:srgbClr val="FFC000"/>
                </a:solidFill>
                <a:latin typeface="Arial Black" pitchFamily="34" charset="0"/>
              </a:rPr>
              <a:t>pas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  <a:endParaRPr lang="es-ES" i="1" dirty="0">
              <a:solidFill>
                <a:srgbClr val="7030A0"/>
              </a:solidFill>
              <a:latin typeface="Arial Black" pitchFamily="34" charset="0"/>
            </a:endParaRPr>
          </a:p>
          <a:p>
            <a:pPr marL="114300" indent="0">
              <a:buNone/>
            </a:pPr>
            <a:r>
              <a:rPr lang="es-ES" sz="1100" i="1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s-ES" sz="1100" i="1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         </a:t>
            </a:r>
            <a:r>
              <a:rPr lang="es-ES" sz="1100" i="1" dirty="0" err="1" smtClean="0">
                <a:solidFill>
                  <a:srgbClr val="7030A0"/>
                </a:solidFill>
                <a:latin typeface="Arial Black" pitchFamily="34" charset="0"/>
              </a:rPr>
              <a:t>verbe</a:t>
            </a:r>
            <a:endParaRPr lang="es-ES" sz="1100" i="1" dirty="0" smtClean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4" name="3 Elipse"/>
          <p:cNvSpPr/>
          <p:nvPr/>
        </p:nvSpPr>
        <p:spPr>
          <a:xfrm>
            <a:off x="1259632" y="3284984"/>
            <a:ext cx="864096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1727684" y="4869160"/>
            <a:ext cx="79208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975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Avec</a:t>
            </a:r>
            <a:r>
              <a:rPr lang="es-ES" sz="2000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deux</a:t>
            </a:r>
            <a:r>
              <a:rPr lang="es-ES" sz="2000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verbes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,</a:t>
            </a:r>
            <a:r>
              <a:rPr lang="es-ES" sz="2000" dirty="0" smtClean="0"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ils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sont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placés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  <a:latin typeface="Arial Black" pitchFamily="34" charset="0"/>
              </a:rPr>
              <a:t>devant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smtClean="0">
                <a:solidFill>
                  <a:srgbClr val="7030A0"/>
                </a:solidFill>
                <a:latin typeface="Arial Black" pitchFamily="34" charset="0"/>
              </a:rPr>
              <a:t>le </a:t>
            </a:r>
            <a:r>
              <a:rPr lang="es-ES" sz="2000" dirty="0" err="1" smtClean="0">
                <a:solidFill>
                  <a:srgbClr val="7030A0"/>
                </a:solidFill>
                <a:latin typeface="Arial Black" pitchFamily="34" charset="0"/>
              </a:rPr>
              <a:t>verbe</a:t>
            </a:r>
            <a:r>
              <a:rPr lang="es-ES" sz="20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dont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ils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sont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compléments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</a:p>
          <a:p>
            <a:pPr marL="114300" indent="0">
              <a:buNone/>
            </a:pP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 Je </a:t>
            </a:r>
            <a:r>
              <a:rPr lang="es-ES" sz="2000" i="1" dirty="0" err="1" smtClean="0">
                <a:solidFill>
                  <a:srgbClr val="00B050"/>
                </a:solidFill>
                <a:latin typeface="Arial Black" pitchFamily="34" charset="0"/>
              </a:rPr>
              <a:t>dois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2000" i="1" dirty="0" err="1" smtClean="0">
                <a:solidFill>
                  <a:srgbClr val="7030A0"/>
                </a:solidFill>
                <a:latin typeface="Arial Black" pitchFamily="34" charset="0"/>
              </a:rPr>
              <a:t>prêter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le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stylo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   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à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mon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copain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pPr marL="114300" indent="0">
              <a:buNone/>
            </a:pPr>
            <a:r>
              <a:rPr lang="es-ES" sz="1100" i="1" dirty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                                                  </a:t>
            </a:r>
            <a:r>
              <a:rPr lang="es-ES" sz="1100" i="1" dirty="0" smtClean="0">
                <a:solidFill>
                  <a:srgbClr val="FF0000"/>
                </a:solidFill>
                <a:latin typeface="Arial Black" pitchFamily="34" charset="0"/>
              </a:rPr>
              <a:t>COD</a:t>
            </a: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	           </a:t>
            </a:r>
            <a:r>
              <a:rPr lang="es-ES" sz="1100" i="1" dirty="0" smtClean="0">
                <a:solidFill>
                  <a:srgbClr val="FF0000"/>
                </a:solidFill>
                <a:latin typeface="Arial Black" pitchFamily="34" charset="0"/>
              </a:rPr>
              <a:t>   COI</a:t>
            </a:r>
          </a:p>
          <a:p>
            <a:pPr marL="114300" indent="0">
              <a:buNone/>
            </a:pPr>
            <a:r>
              <a:rPr lang="es-ES" sz="2000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Je </a:t>
            </a:r>
            <a:r>
              <a:rPr lang="es-ES" sz="2000" i="1" dirty="0" err="1" smtClean="0">
                <a:solidFill>
                  <a:srgbClr val="00B050"/>
                </a:solidFill>
                <a:latin typeface="Arial Black" pitchFamily="34" charset="0"/>
              </a:rPr>
              <a:t>dois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le lui </a:t>
            </a:r>
            <a:r>
              <a:rPr lang="es-ES" sz="2000" i="1" dirty="0" err="1" smtClean="0">
                <a:solidFill>
                  <a:srgbClr val="7030A0"/>
                </a:solidFill>
                <a:latin typeface="Arial Black" pitchFamily="34" charset="0"/>
              </a:rPr>
              <a:t>prêter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pPr marL="114300" indent="0">
              <a:buNone/>
            </a:pPr>
            <a:r>
              <a:rPr lang="es-ES" sz="1100" i="1" dirty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1100" i="1" dirty="0" smtClean="0">
                <a:solidFill>
                  <a:srgbClr val="00B050"/>
                </a:solidFill>
                <a:latin typeface="Arial Black" pitchFamily="34" charset="0"/>
              </a:rPr>
              <a:t>                                            </a:t>
            </a:r>
            <a:r>
              <a:rPr lang="es-ES" sz="1100" i="1" dirty="0" err="1" smtClean="0">
                <a:solidFill>
                  <a:srgbClr val="7030A0"/>
                </a:solidFill>
                <a:latin typeface="Arial Black" pitchFamily="34" charset="0"/>
              </a:rPr>
              <a:t>verbe</a:t>
            </a:r>
            <a:endParaRPr lang="es-ES" sz="1100" i="1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marL="114300" indent="0">
              <a:buNone/>
            </a:pPr>
            <a:r>
              <a:rPr lang="es-ES" sz="2000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endParaRPr lang="es-ES" sz="1100" dirty="0">
              <a:solidFill>
                <a:srgbClr val="FFC000"/>
              </a:solidFill>
              <a:latin typeface="Arial Black" pitchFamily="34" charset="0"/>
            </a:endParaRPr>
          </a:p>
          <a:p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Quand</a:t>
            </a:r>
            <a:r>
              <a:rPr lang="es-ES" sz="2000" dirty="0" smtClean="0">
                <a:solidFill>
                  <a:srgbClr val="FFC000"/>
                </a:solidFill>
                <a:latin typeface="Arial Black" pitchFamily="34" charset="0"/>
              </a:rPr>
              <a:t> le </a:t>
            </a:r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verbe</a:t>
            </a:r>
            <a:r>
              <a:rPr lang="es-ES" sz="2000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est</a:t>
            </a:r>
            <a:r>
              <a:rPr lang="es-ES" sz="2000" dirty="0" smtClean="0">
                <a:solidFill>
                  <a:srgbClr val="FFC000"/>
                </a:solidFill>
                <a:latin typeface="Arial Black" pitchFamily="34" charset="0"/>
              </a:rPr>
              <a:t> à un </a:t>
            </a:r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temps</a:t>
            </a:r>
            <a:r>
              <a:rPr lang="es-ES" sz="2000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FFC000"/>
                </a:solidFill>
                <a:latin typeface="Arial Black" pitchFamily="34" charset="0"/>
              </a:rPr>
              <a:t>composé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,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ils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sont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0070C0"/>
                </a:solidFill>
                <a:latin typeface="Arial Black" pitchFamily="34" charset="0"/>
              </a:rPr>
              <a:t>placés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FF0000"/>
                </a:solidFill>
                <a:latin typeface="Arial Black" pitchFamily="34" charset="0"/>
              </a:rPr>
              <a:t>devant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s-ES" sz="2000" dirty="0" smtClean="0">
                <a:solidFill>
                  <a:srgbClr val="7030A0"/>
                </a:solidFill>
                <a:latin typeface="Arial Black" pitchFamily="34" charset="0"/>
              </a:rPr>
              <a:t>le </a:t>
            </a:r>
            <a:r>
              <a:rPr lang="es-ES" sz="2000" dirty="0" err="1" smtClean="0">
                <a:solidFill>
                  <a:srgbClr val="7030A0"/>
                </a:solidFill>
                <a:latin typeface="Arial Black" pitchFamily="34" charset="0"/>
              </a:rPr>
              <a:t>verbe</a:t>
            </a:r>
            <a:r>
              <a:rPr lang="es-ES" sz="20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s-ES" sz="2000" dirty="0" err="1" smtClean="0">
                <a:solidFill>
                  <a:srgbClr val="7030A0"/>
                </a:solidFill>
                <a:latin typeface="Arial Black" pitchFamily="34" charset="0"/>
              </a:rPr>
              <a:t>auxiliaire</a:t>
            </a:r>
            <a:r>
              <a:rPr lang="es-ES" sz="2000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</a:p>
          <a:p>
            <a:pPr marL="114300" indent="0">
              <a:buNone/>
            </a:pPr>
            <a:r>
              <a:rPr lang="es-ES" sz="2000" dirty="0" smtClean="0">
                <a:solidFill>
                  <a:srgbClr val="00B050"/>
                </a:solidFill>
                <a:latin typeface="Arial Black" pitchFamily="34" charset="0"/>
              </a:rPr>
              <a:t>   </a:t>
            </a:r>
            <a:r>
              <a:rPr lang="es-ES" sz="2000" i="1" dirty="0" err="1" smtClean="0">
                <a:solidFill>
                  <a:srgbClr val="00B050"/>
                </a:solidFill>
                <a:latin typeface="Arial Black" pitchFamily="34" charset="0"/>
              </a:rPr>
              <a:t>J´</a:t>
            </a:r>
            <a:r>
              <a:rPr lang="es-ES" sz="2000" i="1" dirty="0" err="1" smtClean="0">
                <a:solidFill>
                  <a:srgbClr val="7030A0"/>
                </a:solidFill>
                <a:latin typeface="Arial Black" pitchFamily="34" charset="0"/>
              </a:rPr>
              <a:t>ai</a:t>
            </a:r>
            <a:r>
              <a:rPr lang="es-ES" sz="20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s-ES" sz="2000" i="1" dirty="0" err="1" smtClean="0">
                <a:solidFill>
                  <a:srgbClr val="7030A0"/>
                </a:solidFill>
                <a:latin typeface="Arial Black" pitchFamily="34" charset="0"/>
              </a:rPr>
              <a:t>prêté</a:t>
            </a:r>
            <a:r>
              <a:rPr lang="es-ES" sz="20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le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stylo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    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à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mon</a:t>
            </a:r>
            <a:r>
              <a:rPr lang="es-ES" sz="2000" i="1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s-ES" sz="2000" i="1" u="sng" dirty="0" err="1" smtClean="0">
                <a:solidFill>
                  <a:srgbClr val="FF0000"/>
                </a:solidFill>
                <a:latin typeface="Arial Black" pitchFamily="34" charset="0"/>
              </a:rPr>
              <a:t>copain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pPr marL="1737360" lvl="6" indent="0">
              <a:buNone/>
            </a:pPr>
            <a:r>
              <a:rPr lang="es-ES" sz="1200" dirty="0" smtClean="0">
                <a:solidFill>
                  <a:srgbClr val="00B050"/>
                </a:solidFill>
                <a:latin typeface="Arial Black" pitchFamily="34" charset="0"/>
              </a:rPr>
              <a:t>   </a:t>
            </a:r>
            <a:r>
              <a:rPr lang="es-ES" sz="1100" dirty="0" smtClean="0">
                <a:solidFill>
                  <a:srgbClr val="FF0000"/>
                </a:solidFill>
                <a:latin typeface="Arial Black" pitchFamily="34" charset="0"/>
              </a:rPr>
              <a:t>COD</a:t>
            </a:r>
            <a:r>
              <a:rPr lang="es-ES" sz="1200" dirty="0" smtClean="0">
                <a:solidFill>
                  <a:srgbClr val="00B050"/>
                </a:solidFill>
                <a:latin typeface="Arial Black" pitchFamily="34" charset="0"/>
              </a:rPr>
              <a:t>		</a:t>
            </a:r>
            <a:r>
              <a:rPr lang="es-ES" sz="1100" dirty="0" smtClean="0">
                <a:solidFill>
                  <a:srgbClr val="FF0000"/>
                </a:solidFill>
                <a:latin typeface="Arial Black" pitchFamily="34" charset="0"/>
              </a:rPr>
              <a:t>COI</a:t>
            </a:r>
          </a:p>
          <a:p>
            <a:pPr marL="114300" indent="0">
              <a:buNone/>
            </a:pP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   Je 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le lui </a:t>
            </a:r>
            <a:r>
              <a:rPr lang="es-ES" sz="2000" i="1" dirty="0" err="1" smtClean="0">
                <a:solidFill>
                  <a:srgbClr val="7030A0"/>
                </a:solidFill>
                <a:latin typeface="Arial Black" pitchFamily="34" charset="0"/>
              </a:rPr>
              <a:t>ai</a:t>
            </a:r>
            <a:r>
              <a:rPr lang="es-ES" sz="20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s-ES" sz="2000" i="1" dirty="0" err="1" smtClean="0">
                <a:solidFill>
                  <a:srgbClr val="00B050"/>
                </a:solidFill>
                <a:latin typeface="Arial Black" pitchFamily="34" charset="0"/>
              </a:rPr>
              <a:t>prêté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.         Je </a:t>
            </a:r>
            <a:r>
              <a:rPr lang="es-ES" sz="2000" i="1" dirty="0" err="1" smtClean="0">
                <a:solidFill>
                  <a:srgbClr val="00B050"/>
                </a:solidFill>
                <a:latin typeface="Arial Black" pitchFamily="34" charset="0"/>
              </a:rPr>
              <a:t>ne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2000" i="1" dirty="0" smtClean="0">
                <a:solidFill>
                  <a:srgbClr val="FF0000"/>
                </a:solidFill>
                <a:latin typeface="Arial Black" pitchFamily="34" charset="0"/>
              </a:rPr>
              <a:t>le lui</a:t>
            </a:r>
            <a:r>
              <a:rPr lang="es-ES" sz="20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s-ES" sz="2000" i="1" dirty="0" err="1" smtClean="0">
                <a:solidFill>
                  <a:srgbClr val="7030A0"/>
                </a:solidFill>
                <a:latin typeface="Arial Black" pitchFamily="34" charset="0"/>
              </a:rPr>
              <a:t>ai</a:t>
            </a:r>
            <a:r>
              <a:rPr lang="es-ES" sz="20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s-ES" sz="2000" i="1" dirty="0" err="1" smtClean="0">
                <a:solidFill>
                  <a:srgbClr val="00B050"/>
                </a:solidFill>
                <a:latin typeface="Arial Black" pitchFamily="34" charset="0"/>
              </a:rPr>
              <a:t>pas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s-ES" sz="2000" i="1" dirty="0" err="1" smtClean="0">
                <a:solidFill>
                  <a:srgbClr val="00B050"/>
                </a:solidFill>
                <a:latin typeface="Arial Black" pitchFamily="34" charset="0"/>
              </a:rPr>
              <a:t>prêté</a:t>
            </a:r>
            <a:r>
              <a:rPr lang="es-ES" sz="2000" i="1" dirty="0" smtClean="0">
                <a:solidFill>
                  <a:srgbClr val="00B050"/>
                </a:solidFill>
                <a:latin typeface="Arial Black" pitchFamily="34" charset="0"/>
              </a:rPr>
              <a:t>.</a:t>
            </a:r>
          </a:p>
          <a:p>
            <a:pPr marL="1325880" lvl="4" indent="0">
              <a:buNone/>
            </a:pPr>
            <a:r>
              <a:rPr lang="es-ES" sz="1100" dirty="0" smtClean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es-ES" sz="1100" dirty="0" err="1" smtClean="0">
                <a:solidFill>
                  <a:srgbClr val="7030A0"/>
                </a:solidFill>
                <a:latin typeface="Arial Black" pitchFamily="34" charset="0"/>
              </a:rPr>
              <a:t>verbe</a:t>
            </a:r>
            <a:r>
              <a:rPr lang="es-ES" sz="11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s-ES" sz="1100" dirty="0" err="1" smtClean="0">
                <a:solidFill>
                  <a:srgbClr val="7030A0"/>
                </a:solidFill>
                <a:latin typeface="Arial Black" pitchFamily="34" charset="0"/>
              </a:rPr>
              <a:t>aux</a:t>
            </a:r>
            <a:r>
              <a:rPr lang="es-ES" sz="1100" dirty="0" smtClean="0">
                <a:solidFill>
                  <a:srgbClr val="7030A0"/>
                </a:solidFill>
                <a:latin typeface="Arial Black" pitchFamily="34" charset="0"/>
              </a:rPr>
              <a:t>.                                                             </a:t>
            </a:r>
            <a:r>
              <a:rPr lang="es-ES" sz="1100" dirty="0" err="1" smtClean="0">
                <a:solidFill>
                  <a:srgbClr val="7030A0"/>
                </a:solidFill>
                <a:latin typeface="Arial Black" pitchFamily="34" charset="0"/>
              </a:rPr>
              <a:t>verbe</a:t>
            </a:r>
            <a:r>
              <a:rPr lang="es-ES" sz="11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s-ES" sz="1100" dirty="0" err="1" smtClean="0">
                <a:solidFill>
                  <a:srgbClr val="7030A0"/>
                </a:solidFill>
                <a:latin typeface="Arial Black" pitchFamily="34" charset="0"/>
              </a:rPr>
              <a:t>aux</a:t>
            </a:r>
            <a:r>
              <a:rPr lang="es-ES" sz="1100" dirty="0" smtClean="0">
                <a:solidFill>
                  <a:srgbClr val="7030A0"/>
                </a:solidFill>
                <a:latin typeface="Arial Black" pitchFamily="34" charset="0"/>
              </a:rPr>
              <a:t>.</a:t>
            </a:r>
            <a:endParaRPr lang="es-ES" sz="11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1766392" y="2744924"/>
            <a:ext cx="864096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1406352" y="5013176"/>
            <a:ext cx="72008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4860032" y="4999654"/>
            <a:ext cx="79208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108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373</TotalTime>
  <Words>317</Words>
  <Application>Microsoft Office PowerPoint</Application>
  <PresentationFormat>On-screen Show (4:3)</PresentationFormat>
  <Paragraphs>100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Adyacencia</vt:lpstr>
      <vt:lpstr>LES DOUBLES PRONOMS COMPLÉMENTS</vt:lpstr>
      <vt:lpstr>LE C.O.D.</vt:lpstr>
      <vt:lpstr>LES PRONOMS DE C.O.D.</vt:lpstr>
      <vt:lpstr>LE C.O.I.</vt:lpstr>
      <vt:lpstr>LES PRONOMS DE C.O.I.</vt:lpstr>
      <vt:lpstr>COMMENT FAIT-ON LA DIFFÉRENCE ENTRE LE C.O.D. ET LE C.O.I.?</vt:lpstr>
      <vt:lpstr>L´ORDRE DES PRONOMS</vt:lpstr>
      <vt:lpstr>LA PLACE DES PRONOMS</vt:lpstr>
      <vt:lpstr>PowerPoint Presentation</vt:lpstr>
      <vt:lpstr>ATTENTION!! Phrases impératives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DOUBLES PRONOMS COMPLÉMENTS</dc:title>
  <dc:creator>Eva</dc:creator>
  <cp:lastModifiedBy>pluckett</cp:lastModifiedBy>
  <cp:revision>23</cp:revision>
  <dcterms:created xsi:type="dcterms:W3CDTF">2013-12-18T13:37:36Z</dcterms:created>
  <dcterms:modified xsi:type="dcterms:W3CDTF">2014-05-05T18:30:58Z</dcterms:modified>
</cp:coreProperties>
</file>